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95" r:id="rId4"/>
    <p:sldId id="258" r:id="rId5"/>
    <p:sldId id="301" r:id="rId6"/>
    <p:sldId id="302" r:id="rId7"/>
    <p:sldId id="303" r:id="rId8"/>
    <p:sldId id="313" r:id="rId9"/>
    <p:sldId id="314" r:id="rId10"/>
    <p:sldId id="305" r:id="rId11"/>
    <p:sldId id="306" r:id="rId12"/>
    <p:sldId id="262" r:id="rId13"/>
    <p:sldId id="261" r:id="rId14"/>
    <p:sldId id="263" r:id="rId15"/>
    <p:sldId id="310" r:id="rId16"/>
    <p:sldId id="299" r:id="rId17"/>
    <p:sldId id="308" r:id="rId18"/>
    <p:sldId id="309" r:id="rId19"/>
    <p:sldId id="264" r:id="rId20"/>
    <p:sldId id="270" r:id="rId21"/>
    <p:sldId id="307" r:id="rId22"/>
    <p:sldId id="300" r:id="rId23"/>
    <p:sldId id="311" r:id="rId24"/>
    <p:sldId id="312" r:id="rId25"/>
    <p:sldId id="286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356" autoAdjust="0"/>
  </p:normalViewPr>
  <p:slideViewPr>
    <p:cSldViewPr snapToGrid="0">
      <p:cViewPr varScale="1">
        <p:scale>
          <a:sx n="70" d="100"/>
          <a:sy n="70" d="100"/>
        </p:scale>
        <p:origin x="738" y="6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43DA6A-B3D3-47E7-BABE-601144A17027}" type="datetimeFigureOut">
              <a:rPr lang="pt-BR" smtClean="0"/>
              <a:t>18/04/2025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18C1BB-4564-4708-B9D8-B3A7DB4CBB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35849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8C1BB-4564-4708-B9D8-B3A7DB4CBB44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19455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4/18/2025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4/18/2025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4/18/2025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4/18/2025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4/18/2025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4/18/2025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4/18/2025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pt-BR"/>
              <a:t>Clique para editar o texto mestre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4/18/2025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 de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4/18/2025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4/18/2025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e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578735"/>
          </a:xfrm>
          <a:solidFill>
            <a:schemeClr val="accent6">
              <a:lumMod val="75000"/>
            </a:schemeClr>
          </a:solidFill>
        </p:spPr>
        <p:txBody>
          <a:bodyPr/>
          <a:lstStyle/>
          <a:p>
            <a:pPr algn="ctr"/>
            <a:r>
              <a:rPr lang="pt-BR" b="1" dirty="0">
                <a:ln>
                  <a:solidFill>
                    <a:schemeClr val="accent1"/>
                  </a:solidFill>
                </a:ln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Estomago e duodeno</a:t>
            </a:r>
          </a:p>
        </p:txBody>
      </p:sp>
      <p:sp>
        <p:nvSpPr>
          <p:cNvPr id="5" name="AutoShape 2" descr="Resultado de imagem para o maior nariz do mund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624" y="1578735"/>
            <a:ext cx="9251576" cy="5279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7984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87154" y="0"/>
            <a:ext cx="10512000" cy="1152000"/>
          </a:xfrm>
        </p:spPr>
        <p:txBody>
          <a:bodyPr anchor="ctr"/>
          <a:lstStyle/>
          <a:p>
            <a:pPr algn="ctr"/>
            <a:r>
              <a:rPr lang="pt-BR" sz="54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Vamos entender!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3"/>
          <a:srcRect l="18803" t="7934" r="19582" b="9945"/>
          <a:stretch/>
        </p:blipFill>
        <p:spPr>
          <a:xfrm>
            <a:off x="1801905" y="1331259"/>
            <a:ext cx="6871447" cy="5311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572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6112" y="0"/>
            <a:ext cx="10512000" cy="1152000"/>
          </a:xfrm>
        </p:spPr>
        <p:txBody>
          <a:bodyPr anchor="ctr"/>
          <a:lstStyle/>
          <a:p>
            <a:pPr algn="ctr"/>
            <a:r>
              <a:rPr lang="pt-BR" sz="54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Generalidades</a:t>
            </a:r>
          </a:p>
        </p:txBody>
      </p:sp>
      <p:pic>
        <p:nvPicPr>
          <p:cNvPr id="6" name="Espaço Reservado para Conteúdo 5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6975" r="17045" b="4242"/>
          <a:stretch/>
        </p:blipFill>
        <p:spPr>
          <a:xfrm>
            <a:off x="646112" y="143942"/>
            <a:ext cx="970494" cy="1186845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309282" y="1721224"/>
            <a:ext cx="6320118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 É um reservatório muscular interposto entre o esôfago / duodeno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pt-B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Encontramos no </a:t>
            </a:r>
            <a:r>
              <a:rPr lang="pt-BR" sz="2800" dirty="0" err="1">
                <a:latin typeface="Arial" panose="020B0604020202020204" pitchFamily="34" charset="0"/>
                <a:cs typeface="Arial" panose="020B0604020202020204" pitchFamily="34" charset="0"/>
              </a:rPr>
              <a:t>Hipocondrio</a:t>
            </a:r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 IZQ e epigástrio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pt-B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Formato de letra </a:t>
            </a:r>
            <a: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pt-BR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2800" dirty="0">
                <a:solidFill>
                  <a:schemeClr val="tx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Extensível e móvel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pt-B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pt-B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pt-BR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0423" y="1509574"/>
            <a:ext cx="5320553" cy="5199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6607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635612" y="114334"/>
            <a:ext cx="10512000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54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Configuração externa</a:t>
            </a:r>
            <a:endParaRPr lang="pt-BR" sz="5400" dirty="0">
              <a:ln>
                <a:solidFill>
                  <a:schemeClr val="bg1"/>
                </a:solidFill>
              </a:ln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5178" y="1037665"/>
            <a:ext cx="6147104" cy="5699312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524436" y="1734671"/>
            <a:ext cx="272724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– Porções</a:t>
            </a:r>
            <a:endParaRPr lang="pt-B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2 - Orifícios</a:t>
            </a:r>
            <a:endParaRPr lang="pt-B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8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– Curvaturas</a:t>
            </a:r>
            <a:endParaRPr lang="pt-B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4 - Caras</a:t>
            </a:r>
          </a:p>
        </p:txBody>
      </p:sp>
      <p:cxnSp>
        <p:nvCxnSpPr>
          <p:cNvPr id="11" name="Conector reto 10"/>
          <p:cNvCxnSpPr/>
          <p:nvPr/>
        </p:nvCxnSpPr>
        <p:spPr>
          <a:xfrm>
            <a:off x="6592848" y="4219523"/>
            <a:ext cx="847165" cy="182880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aixaDeTexto 14"/>
          <p:cNvSpPr txBox="1"/>
          <p:nvPr/>
        </p:nvSpPr>
        <p:spPr>
          <a:xfrm>
            <a:off x="5482373" y="4933868"/>
            <a:ext cx="15340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Horizontal</a:t>
            </a:r>
          </a:p>
        </p:txBody>
      </p:sp>
      <p:sp>
        <p:nvSpPr>
          <p:cNvPr id="19" name="CaixaDeTexto 18"/>
          <p:cNvSpPr txBox="1"/>
          <p:nvPr/>
        </p:nvSpPr>
        <p:spPr>
          <a:xfrm>
            <a:off x="7887601" y="3425656"/>
            <a:ext cx="14388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Vertical</a:t>
            </a:r>
          </a:p>
        </p:txBody>
      </p:sp>
      <p:sp>
        <p:nvSpPr>
          <p:cNvPr id="22" name="CaixaDeTexto 21"/>
          <p:cNvSpPr txBox="1"/>
          <p:nvPr/>
        </p:nvSpPr>
        <p:spPr>
          <a:xfrm rot="1312579">
            <a:off x="7932254" y="2579417"/>
            <a:ext cx="17388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Fundo</a:t>
            </a:r>
            <a:r>
              <a:rPr lang="pt-BR" sz="16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gástrico</a:t>
            </a:r>
          </a:p>
        </p:txBody>
      </p:sp>
      <p:cxnSp>
        <p:nvCxnSpPr>
          <p:cNvPr id="24" name="Conector de seta reta 23"/>
          <p:cNvCxnSpPr/>
          <p:nvPr/>
        </p:nvCxnSpPr>
        <p:spPr>
          <a:xfrm>
            <a:off x="9513628" y="4636105"/>
            <a:ext cx="398653" cy="0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CaixaDeTexto 27"/>
          <p:cNvSpPr txBox="1"/>
          <p:nvPr/>
        </p:nvSpPr>
        <p:spPr>
          <a:xfrm rot="1361602">
            <a:off x="8109346" y="2267659"/>
            <a:ext cx="17243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Formix gástrico</a:t>
            </a:r>
          </a:p>
        </p:txBody>
      </p:sp>
      <p:cxnSp>
        <p:nvCxnSpPr>
          <p:cNvPr id="31" name="Conector de seta reta 30"/>
          <p:cNvCxnSpPr/>
          <p:nvPr/>
        </p:nvCxnSpPr>
        <p:spPr>
          <a:xfrm flipH="1" flipV="1">
            <a:off x="6838730" y="3337511"/>
            <a:ext cx="517421" cy="3449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CaixaDeTexto 33"/>
          <p:cNvSpPr txBox="1"/>
          <p:nvPr/>
        </p:nvSpPr>
        <p:spPr>
          <a:xfrm>
            <a:off x="7887601" y="3908215"/>
            <a:ext cx="9681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Corpo</a:t>
            </a:r>
          </a:p>
        </p:txBody>
      </p:sp>
      <p:sp>
        <p:nvSpPr>
          <p:cNvPr id="38" name="CaixaDeTexto 37"/>
          <p:cNvSpPr txBox="1"/>
          <p:nvPr/>
        </p:nvSpPr>
        <p:spPr>
          <a:xfrm>
            <a:off x="7295927" y="4746812"/>
            <a:ext cx="1761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Ext. inferior</a:t>
            </a:r>
          </a:p>
        </p:txBody>
      </p:sp>
      <p:sp>
        <p:nvSpPr>
          <p:cNvPr id="39" name="CaixaDeTexto 38"/>
          <p:cNvSpPr txBox="1"/>
          <p:nvPr/>
        </p:nvSpPr>
        <p:spPr>
          <a:xfrm>
            <a:off x="5659765" y="5308973"/>
            <a:ext cx="1496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Antropiloro</a:t>
            </a:r>
          </a:p>
        </p:txBody>
      </p:sp>
      <p:sp>
        <p:nvSpPr>
          <p:cNvPr id="43" name="CaixaDeTexto 42"/>
          <p:cNvSpPr txBox="1"/>
          <p:nvPr/>
        </p:nvSpPr>
        <p:spPr>
          <a:xfrm>
            <a:off x="9947891" y="4436050"/>
            <a:ext cx="21497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Curvatura maior</a:t>
            </a:r>
          </a:p>
        </p:txBody>
      </p:sp>
      <p:sp>
        <p:nvSpPr>
          <p:cNvPr id="44" name="CaixaDeTexto 43"/>
          <p:cNvSpPr txBox="1"/>
          <p:nvPr/>
        </p:nvSpPr>
        <p:spPr>
          <a:xfrm>
            <a:off x="4645489" y="3088887"/>
            <a:ext cx="23176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Curvatura menor</a:t>
            </a:r>
          </a:p>
        </p:txBody>
      </p:sp>
      <p:sp>
        <p:nvSpPr>
          <p:cNvPr id="45" name="Seta para cima e para baixo 44"/>
          <p:cNvSpPr/>
          <p:nvPr/>
        </p:nvSpPr>
        <p:spPr>
          <a:xfrm rot="3052769">
            <a:off x="7026802" y="1964095"/>
            <a:ext cx="399306" cy="671811"/>
          </a:xfrm>
          <a:prstGeom prst="up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B050"/>
              </a:solidFill>
            </a:endParaRPr>
          </a:p>
        </p:txBody>
      </p:sp>
      <p:pic>
        <p:nvPicPr>
          <p:cNvPr id="47" name="Imagem 4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8130325">
            <a:off x="4670880" y="4242973"/>
            <a:ext cx="664161" cy="619883"/>
          </a:xfrm>
          <a:prstGeom prst="rect">
            <a:avLst/>
          </a:prstGeom>
        </p:spPr>
      </p:pic>
      <p:sp>
        <p:nvSpPr>
          <p:cNvPr id="48" name="CaixaDeTexto 47"/>
          <p:cNvSpPr txBox="1"/>
          <p:nvPr/>
        </p:nvSpPr>
        <p:spPr>
          <a:xfrm>
            <a:off x="4220362" y="2267661"/>
            <a:ext cx="26183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Válvula de Gobarow</a:t>
            </a:r>
          </a:p>
        </p:txBody>
      </p:sp>
      <p:sp>
        <p:nvSpPr>
          <p:cNvPr id="49" name="CaixaDeTexto 48"/>
          <p:cNvSpPr txBox="1"/>
          <p:nvPr/>
        </p:nvSpPr>
        <p:spPr>
          <a:xfrm>
            <a:off x="2220466" y="4047505"/>
            <a:ext cx="26038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Esfíncter pilórico</a:t>
            </a:r>
          </a:p>
        </p:txBody>
      </p:sp>
      <p:sp>
        <p:nvSpPr>
          <p:cNvPr id="50" name="Seta dobrada 49"/>
          <p:cNvSpPr/>
          <p:nvPr/>
        </p:nvSpPr>
        <p:spPr>
          <a:xfrm>
            <a:off x="7611982" y="1575240"/>
            <a:ext cx="390858" cy="734696"/>
          </a:xfrm>
          <a:prstGeom prst="ben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51" name="CaixaDeTexto 50"/>
          <p:cNvSpPr txBox="1"/>
          <p:nvPr/>
        </p:nvSpPr>
        <p:spPr>
          <a:xfrm>
            <a:off x="8176705" y="1290918"/>
            <a:ext cx="229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Incisura do cárdias</a:t>
            </a:r>
          </a:p>
        </p:txBody>
      </p:sp>
      <p:sp>
        <p:nvSpPr>
          <p:cNvPr id="53" name="Seta dobrada para cima 52"/>
          <p:cNvSpPr/>
          <p:nvPr/>
        </p:nvSpPr>
        <p:spPr>
          <a:xfrm rot="16200000">
            <a:off x="6203569" y="3888454"/>
            <a:ext cx="499549" cy="340193"/>
          </a:xfrm>
          <a:prstGeom prst="bentUp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00B0F0"/>
              </a:solidFill>
            </a:endParaRPr>
          </a:p>
        </p:txBody>
      </p:sp>
      <p:sp>
        <p:nvSpPr>
          <p:cNvPr id="54" name="CaixaDeTexto 53"/>
          <p:cNvSpPr txBox="1"/>
          <p:nvPr/>
        </p:nvSpPr>
        <p:spPr>
          <a:xfrm>
            <a:off x="4149118" y="3617752"/>
            <a:ext cx="22456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Incisura angular</a:t>
            </a:r>
          </a:p>
        </p:txBody>
      </p:sp>
      <p:pic>
        <p:nvPicPr>
          <p:cNvPr id="57" name="Imagem 56"/>
          <p:cNvPicPr>
            <a:picLocks noChangeAspect="1"/>
          </p:cNvPicPr>
          <p:nvPr/>
        </p:nvPicPr>
        <p:blipFill rotWithShape="1">
          <a:blip r:embed="rId4"/>
          <a:srcRect l="2844" t="9201" r="3667" b="6455"/>
          <a:stretch/>
        </p:blipFill>
        <p:spPr>
          <a:xfrm>
            <a:off x="171319" y="4630262"/>
            <a:ext cx="3038622" cy="2096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7329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5612" y="0"/>
            <a:ext cx="10512000" cy="1152000"/>
          </a:xfrm>
        </p:spPr>
        <p:txBody>
          <a:bodyPr anchor="ctr"/>
          <a:lstStyle/>
          <a:p>
            <a:pPr algn="ctr"/>
            <a:r>
              <a:rPr lang="pt-BR" sz="54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Configuração interna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874764" y="901526"/>
            <a:ext cx="310896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32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sz="32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Serosa</a:t>
            </a:r>
          </a:p>
          <a:p>
            <a:endParaRPr lang="pt-BR" sz="32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sz="32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Muscular</a:t>
            </a:r>
          </a:p>
          <a:p>
            <a:endParaRPr lang="pt-BR" sz="32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sz="32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Submucosa</a:t>
            </a:r>
          </a:p>
          <a:p>
            <a:endParaRPr lang="pt-BR" sz="32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sz="32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Mucosa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t-BR" sz="32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Conector reto 11"/>
          <p:cNvCxnSpPr/>
          <p:nvPr/>
        </p:nvCxnSpPr>
        <p:spPr>
          <a:xfrm>
            <a:off x="8426027" y="5313885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2"/>
          <a:srcRect l="2788" r="15746"/>
          <a:stretch/>
        </p:blipFill>
        <p:spPr>
          <a:xfrm>
            <a:off x="5521777" y="1506071"/>
            <a:ext cx="6333564" cy="5351929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9888" y="1597550"/>
            <a:ext cx="3042168" cy="2091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603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5612" y="0"/>
            <a:ext cx="10512000" cy="1152000"/>
          </a:xfrm>
        </p:spPr>
        <p:txBody>
          <a:bodyPr anchor="ctr"/>
          <a:lstStyle/>
          <a:p>
            <a:pPr algn="ctr"/>
            <a:r>
              <a:rPr lang="pt-BR" sz="54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Peritonização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489887" y="1173487"/>
            <a:ext cx="6276674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 anterior:</a:t>
            </a:r>
            <a:endParaRPr lang="pt-BR" sz="3200" b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Totalmente peritonizada</a:t>
            </a:r>
          </a:p>
          <a:p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32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 posterior:</a:t>
            </a:r>
            <a:endParaRPr lang="pt-BR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Só não tem peritônio no fundo gástrico</a:t>
            </a:r>
          </a:p>
          <a:p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28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561" y="1540798"/>
            <a:ext cx="5322269" cy="5200339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004" y="3714474"/>
            <a:ext cx="5044439" cy="3026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0795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5612" y="0"/>
            <a:ext cx="10512000" cy="1152000"/>
          </a:xfrm>
        </p:spPr>
        <p:txBody>
          <a:bodyPr anchor="ctr"/>
          <a:lstStyle/>
          <a:p>
            <a:pPr algn="ctr"/>
            <a:r>
              <a:rPr lang="pt-BR" sz="54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Peritonização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1011241" y="2246177"/>
            <a:ext cx="3969572" cy="7909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28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Epliplons:</a:t>
            </a:r>
          </a:p>
          <a:p>
            <a:r>
              <a:rPr lang="pt-BR" sz="2800" dirty="0" err="1">
                <a:latin typeface="Arial" panose="020B0604020202020204" pitchFamily="34" charset="0"/>
                <a:cs typeface="Arial" panose="020B0604020202020204" pitchFamily="34" charset="0"/>
              </a:rPr>
              <a:t>Ep</a:t>
            </a:r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. Maior</a:t>
            </a:r>
          </a:p>
          <a:p>
            <a:r>
              <a:rPr lang="pt-BR" sz="2800" dirty="0" err="1">
                <a:latin typeface="Arial" panose="020B0604020202020204" pitchFamily="34" charset="0"/>
                <a:cs typeface="Arial" panose="020B0604020202020204" pitchFamily="34" charset="0"/>
              </a:rPr>
              <a:t>Ep</a:t>
            </a:r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. Menor</a:t>
            </a:r>
          </a:p>
          <a:p>
            <a:r>
              <a:rPr lang="pt-BR" sz="2800" dirty="0" err="1">
                <a:latin typeface="Arial" panose="020B0604020202020204" pitchFamily="34" charset="0"/>
                <a:cs typeface="Arial" panose="020B0604020202020204" pitchFamily="34" charset="0"/>
              </a:rPr>
              <a:t>Ep</a:t>
            </a:r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. gastroesplenico</a:t>
            </a:r>
          </a:p>
          <a:p>
            <a:endParaRPr lang="pt-BR" sz="28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28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Ligamentos</a:t>
            </a:r>
          </a:p>
          <a:p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Lig. </a:t>
            </a:r>
            <a:r>
              <a:rPr lang="pt-BR" sz="2800" dirty="0" err="1">
                <a:latin typeface="Arial" panose="020B0604020202020204" pitchFamily="34" charset="0"/>
                <a:cs typeface="Arial" panose="020B0604020202020204" pitchFamily="34" charset="0"/>
              </a:rPr>
              <a:t>Gastrolienal</a:t>
            </a:r>
            <a:endParaRPr lang="pt-B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pt-B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pt-BR" sz="2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2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pt-BR" sz="32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</a:p>
          <a:p>
            <a:endParaRPr lang="pt-BR" sz="28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pt-BR" sz="28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pt-BR" sz="28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28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28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utoShape 2" descr="Resultado de imagem para circunvolucion olfatoria anterio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>
              <a:solidFill>
                <a:prstClr val="white"/>
              </a:solidFill>
            </a:endParaRPr>
          </a:p>
        </p:txBody>
      </p:sp>
      <p:sp>
        <p:nvSpPr>
          <p:cNvPr id="5" name="AutoShape 12" descr="Resultado de imagem para Tracto olfatorio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>
              <a:solidFill>
                <a:prstClr val="white"/>
              </a:solidFill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5046" y="1239201"/>
            <a:ext cx="6815024" cy="5471087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8876714" y="2304000"/>
            <a:ext cx="3235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0" name="Retângulo 9"/>
          <p:cNvSpPr/>
          <p:nvPr/>
        </p:nvSpPr>
        <p:spPr>
          <a:xfrm>
            <a:off x="8918654" y="3619077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pt-BR" sz="28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1" name="Retângulo 10"/>
          <p:cNvSpPr/>
          <p:nvPr/>
        </p:nvSpPr>
        <p:spPr>
          <a:xfrm>
            <a:off x="7000759" y="3931144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pt-BR" sz="28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3" name="Retângulo 12"/>
          <p:cNvSpPr/>
          <p:nvPr/>
        </p:nvSpPr>
        <p:spPr>
          <a:xfrm>
            <a:off x="9734625" y="4644497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pt-BR" sz="28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4" name="Retângulo 13"/>
          <p:cNvSpPr/>
          <p:nvPr/>
        </p:nvSpPr>
        <p:spPr>
          <a:xfrm>
            <a:off x="7060905" y="4644497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pt-BR" sz="28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5060762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E0AB661F-2B7D-A5BB-12A4-DCE141E8D4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3403" r="13909"/>
          <a:stretch/>
        </p:blipFill>
        <p:spPr>
          <a:xfrm>
            <a:off x="0" y="-252482"/>
            <a:ext cx="12192000" cy="7110482"/>
          </a:xfrm>
        </p:spPr>
      </p:pic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50185A5A-9EF7-6AC2-64B1-9CF30BFEEAB5}"/>
              </a:ext>
            </a:extLst>
          </p:cNvPr>
          <p:cNvCxnSpPr/>
          <p:nvPr/>
        </p:nvCxnSpPr>
        <p:spPr>
          <a:xfrm flipV="1">
            <a:off x="3998794" y="2811438"/>
            <a:ext cx="2279176" cy="15012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m 7">
            <a:extLst>
              <a:ext uri="{FF2B5EF4-FFF2-40B4-BE49-F238E27FC236}">
                <a16:creationId xmlns:a16="http://schemas.microsoft.com/office/drawing/2014/main" id="{D755F411-08FC-B74B-AEFE-A0489DE918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631507">
            <a:off x="5091496" y="3780603"/>
            <a:ext cx="2359356" cy="231668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DE1F2A3E-E80E-FB9F-CEAC-DE9B9BD548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930119">
            <a:off x="3646378" y="3933824"/>
            <a:ext cx="3033347" cy="297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326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E3D691-79A3-92D2-E771-C0280E1BE5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ço Reservado para Conteúdo 5">
            <a:extLst>
              <a:ext uri="{FF2B5EF4-FFF2-40B4-BE49-F238E27FC236}">
                <a16:creationId xmlns:a16="http://schemas.microsoft.com/office/drawing/2014/main" id="{056C56FA-07EB-581A-6483-1D0650A69D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3127" r="12991"/>
          <a:stretch/>
        </p:blipFill>
        <p:spPr>
          <a:xfrm>
            <a:off x="-18198" y="-97171"/>
            <a:ext cx="12191999" cy="6955171"/>
          </a:xfr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CA3A8750-1D50-0627-2959-0EC6FE142C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707714">
            <a:off x="2347701" y="3880286"/>
            <a:ext cx="2359356" cy="231668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83B67299-138D-F0E7-A8C9-3382749FE7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375458">
            <a:off x="4449937" y="3984776"/>
            <a:ext cx="956140" cy="93885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BB099ED4-8A20-C120-8EC3-A4AC3B4ADA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06930">
            <a:off x="2364608" y="4332783"/>
            <a:ext cx="2985023" cy="293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0850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63660" y="44415"/>
            <a:ext cx="10512000" cy="633385"/>
          </a:xfrm>
        </p:spPr>
        <p:txBody>
          <a:bodyPr anchor="ctr"/>
          <a:lstStyle/>
          <a:p>
            <a:pPr algn="ctr"/>
            <a:r>
              <a:rPr lang="pt-BR" sz="40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Vascularização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262597" y="153978"/>
            <a:ext cx="4628271" cy="6924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sz="24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Tronco celíaco:</a:t>
            </a:r>
          </a:p>
          <a:p>
            <a:r>
              <a:rPr lang="pt-BR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-Curvatura menor</a:t>
            </a:r>
          </a:p>
          <a:p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Art. Gástrica IZQ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dirty="0" err="1">
                <a:latin typeface="Arial" panose="020B0604020202020204" pitchFamily="34" charset="0"/>
                <a:cs typeface="Arial" panose="020B0604020202020204" pitchFamily="34" charset="0"/>
              </a:rPr>
              <a:t>Coronaria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estomática)</a:t>
            </a:r>
          </a:p>
          <a:p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Art. </a:t>
            </a:r>
            <a:r>
              <a:rPr lang="pt-BR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Gastrica</a:t>
            </a:r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Derecha</a:t>
            </a:r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dirty="0" err="1">
                <a:latin typeface="Arial" panose="020B0604020202020204" pitchFamily="34" charset="0"/>
                <a:cs typeface="Arial" panose="020B0604020202020204" pitchFamily="34" charset="0"/>
              </a:rPr>
              <a:t>Pilorica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-Curvatura </a:t>
            </a:r>
            <a:r>
              <a:rPr lang="pt-BR" b="1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mayor</a:t>
            </a:r>
            <a:endParaRPr lang="pt-BR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Art. </a:t>
            </a:r>
            <a:r>
              <a:rPr lang="pt-BR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Gastroepliploicas</a:t>
            </a:r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IZQ y D </a:t>
            </a:r>
          </a:p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dirty="0" err="1">
                <a:latin typeface="Arial" panose="020B0604020202020204" pitchFamily="34" charset="0"/>
                <a:cs typeface="Arial" panose="020B0604020202020204" pitchFamily="34" charset="0"/>
              </a:rPr>
              <a:t>gastroomentais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endParaRPr lang="pt-BR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-Fundo </a:t>
            </a:r>
            <a:r>
              <a:rPr lang="pt-BR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gastrico</a:t>
            </a:r>
            <a:endParaRPr lang="pt-BR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Art. </a:t>
            </a:r>
            <a:r>
              <a:rPr lang="pt-BR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Gastroesofagica</a:t>
            </a:r>
            <a:endParaRPr lang="pt-BR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dirty="0" err="1">
                <a:latin typeface="Arial" panose="020B0604020202020204" pitchFamily="34" charset="0"/>
                <a:cs typeface="Arial" panose="020B0604020202020204" pitchFamily="34" charset="0"/>
              </a:rPr>
              <a:t>esofagocardiotuberositaria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anterior)</a:t>
            </a:r>
          </a:p>
          <a:p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Art. </a:t>
            </a:r>
            <a:r>
              <a:rPr lang="pt-BR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Gastrica</a:t>
            </a:r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posterior</a:t>
            </a:r>
          </a:p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dirty="0" err="1">
                <a:latin typeface="Arial" panose="020B0604020202020204" pitchFamily="34" charset="0"/>
                <a:cs typeface="Arial" panose="020B0604020202020204" pitchFamily="34" charset="0"/>
              </a:rPr>
              <a:t>esofagocardiotuberositaria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post.)</a:t>
            </a:r>
          </a:p>
          <a:p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Art. </a:t>
            </a:r>
            <a:r>
              <a:rPr lang="pt-BR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Gastricas</a:t>
            </a:r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cortas</a:t>
            </a:r>
          </a:p>
          <a:p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Nervo vago</a:t>
            </a:r>
          </a:p>
          <a:p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t-BR" sz="3200" b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32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2"/>
          <a:srcRect l="26450" t="14504" r="7832" b="12981"/>
          <a:stretch/>
        </p:blipFill>
        <p:spPr>
          <a:xfrm>
            <a:off x="5050302" y="1275761"/>
            <a:ext cx="6879101" cy="5434527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30" t="319" r="8976" b="5438"/>
          <a:stretch/>
        </p:blipFill>
        <p:spPr>
          <a:xfrm rot="16200000">
            <a:off x="1355199" y="3266282"/>
            <a:ext cx="2284543" cy="4786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2612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5612" y="0"/>
            <a:ext cx="10512000" cy="1152000"/>
          </a:xfrm>
        </p:spPr>
        <p:txBody>
          <a:bodyPr anchor="ctr"/>
          <a:lstStyle/>
          <a:p>
            <a:pPr algn="ctr"/>
            <a:r>
              <a:rPr lang="pt-BR" sz="54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Duodeno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541483" y="2376680"/>
            <a:ext cx="731159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Representa a primeira porção do I.D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Convexo, se apoia no pâncreas, côncavo neumático sobre seu aro </a:t>
            </a:r>
            <a:r>
              <a:rPr lang="pt-B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 Gregoire)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Se inicia no Piloro e termina no ângulo ou flexura duodenojejunal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25 cm de comprimento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Tem a forma de letra </a:t>
            </a:r>
            <a:r>
              <a:rPr lang="pt-B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Se divide em 4 porções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pt-BR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pt-BR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2"/>
          <a:srcRect l="26103" t="9313" r="13924"/>
          <a:stretch/>
        </p:blipFill>
        <p:spPr>
          <a:xfrm>
            <a:off x="7525354" y="1798457"/>
            <a:ext cx="4666646" cy="3969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1570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8718" y="0"/>
            <a:ext cx="10512000" cy="1152000"/>
          </a:xfrm>
        </p:spPr>
        <p:txBody>
          <a:bodyPr anchor="ctr"/>
          <a:lstStyle/>
          <a:p>
            <a:pPr algn="ctr"/>
            <a:r>
              <a:rPr lang="pt-BR" sz="54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Generalidades</a:t>
            </a:r>
            <a:r>
              <a:rPr lang="pt-BR" sz="5400" b="1" dirty="0">
                <a:ln>
                  <a:solidFill>
                    <a:schemeClr val="bg1"/>
                  </a:solidFill>
                </a:ln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608718" y="1434262"/>
            <a:ext cx="1051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2"/>
          <a:srcRect l="22926" t="9608" r="22052" b="6078"/>
          <a:stretch/>
        </p:blipFill>
        <p:spPr>
          <a:xfrm>
            <a:off x="7812741" y="1842247"/>
            <a:ext cx="4379259" cy="4114599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467524" y="2064338"/>
            <a:ext cx="748641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Situação: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Porção supramesocolica e inframesocolica</a:t>
            </a:r>
          </a:p>
          <a:p>
            <a:r>
              <a:rPr lang="pt-B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Pesagem posterior:</a:t>
            </a:r>
          </a:p>
          <a:p>
            <a:r>
              <a:rPr lang="pt-B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Relaciona c/ os vasos mesentéricos superior</a:t>
            </a:r>
          </a:p>
          <a:p>
            <a:r>
              <a:rPr lang="pt-B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Conexões:</a:t>
            </a:r>
          </a:p>
          <a:p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 Cabeça do pâncreas e condutos do fígado e pâncreas</a:t>
            </a:r>
          </a:p>
          <a:p>
            <a:r>
              <a:rPr lang="pt-B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Adoçamento:</a:t>
            </a:r>
          </a:p>
          <a:p>
            <a:r>
              <a:rPr lang="pt-B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Forma o peritônio parietal posterior c/ a fáscia de coalescência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115145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68376" y="0"/>
            <a:ext cx="10512000" cy="1152000"/>
          </a:xfrm>
        </p:spPr>
        <p:txBody>
          <a:bodyPr anchor="ctr"/>
          <a:lstStyle/>
          <a:p>
            <a:pPr algn="ctr"/>
            <a:r>
              <a:rPr lang="pt-BR" sz="54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Configuração externa</a:t>
            </a:r>
          </a:p>
        </p:txBody>
      </p:sp>
      <p:pic>
        <p:nvPicPr>
          <p:cNvPr id="3" name="Espaço Reservado para Conteúdo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12297" y="1344705"/>
            <a:ext cx="4669941" cy="4840942"/>
          </a:xfrm>
          <a:prstGeom prst="rect">
            <a:avLst/>
          </a:prstGeom>
        </p:spPr>
      </p:pic>
      <p:cxnSp>
        <p:nvCxnSpPr>
          <p:cNvPr id="5" name="Conector reto 4"/>
          <p:cNvCxnSpPr/>
          <p:nvPr/>
        </p:nvCxnSpPr>
        <p:spPr>
          <a:xfrm>
            <a:off x="4814047" y="1532965"/>
            <a:ext cx="484094" cy="1250576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4704407">
            <a:off x="4641852" y="4818651"/>
            <a:ext cx="473942" cy="1144916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5298141" y="1815353"/>
            <a:ext cx="4303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4259818" y="3566856"/>
            <a:ext cx="3794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5515043" y="5391109"/>
            <a:ext cx="4303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6813999" y="4019276"/>
            <a:ext cx="4303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5740" y="4874893"/>
            <a:ext cx="542591" cy="1100991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2657558">
            <a:off x="7236315" y="3579173"/>
            <a:ext cx="473942" cy="1144916"/>
          </a:xfrm>
          <a:prstGeom prst="rect">
            <a:avLst/>
          </a:prstGeom>
        </p:spPr>
      </p:pic>
      <p:sp>
        <p:nvSpPr>
          <p:cNvPr id="16" name="CaixaDeTexto 15"/>
          <p:cNvSpPr txBox="1"/>
          <p:nvPr/>
        </p:nvSpPr>
        <p:spPr>
          <a:xfrm>
            <a:off x="4476422" y="1815353"/>
            <a:ext cx="6185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L1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6608633" y="4557070"/>
            <a:ext cx="6185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L3</a:t>
            </a:r>
          </a:p>
        </p:txBody>
      </p:sp>
      <p:sp>
        <p:nvSpPr>
          <p:cNvPr id="19" name="CaixaDeTexto 18"/>
          <p:cNvSpPr txBox="1"/>
          <p:nvPr/>
        </p:nvSpPr>
        <p:spPr>
          <a:xfrm>
            <a:off x="4650917" y="5557193"/>
            <a:ext cx="6185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L4</a:t>
            </a:r>
          </a:p>
        </p:txBody>
      </p:sp>
      <p:sp>
        <p:nvSpPr>
          <p:cNvPr id="20" name="CaixaDeTexto 19"/>
          <p:cNvSpPr txBox="1"/>
          <p:nvPr/>
        </p:nvSpPr>
        <p:spPr>
          <a:xfrm>
            <a:off x="7052545" y="3712979"/>
            <a:ext cx="6185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L2</a:t>
            </a:r>
          </a:p>
        </p:txBody>
      </p:sp>
      <p:sp>
        <p:nvSpPr>
          <p:cNvPr id="17" name="CaixaDeTexto 16"/>
          <p:cNvSpPr txBox="1"/>
          <p:nvPr/>
        </p:nvSpPr>
        <p:spPr>
          <a:xfrm>
            <a:off x="4874559" y="1472474"/>
            <a:ext cx="12774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Superior</a:t>
            </a:r>
          </a:p>
        </p:txBody>
      </p:sp>
      <p:sp>
        <p:nvSpPr>
          <p:cNvPr id="22" name="CaixaDeTexto 21"/>
          <p:cNvSpPr txBox="1"/>
          <p:nvPr/>
        </p:nvSpPr>
        <p:spPr>
          <a:xfrm>
            <a:off x="3724528" y="2138722"/>
            <a:ext cx="35089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Descendente</a:t>
            </a:r>
          </a:p>
        </p:txBody>
      </p:sp>
      <p:sp>
        <p:nvSpPr>
          <p:cNvPr id="23" name="CaixaDeTexto 22"/>
          <p:cNvSpPr txBox="1"/>
          <p:nvPr/>
        </p:nvSpPr>
        <p:spPr>
          <a:xfrm>
            <a:off x="5191954" y="5044977"/>
            <a:ext cx="14252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Horizontal</a:t>
            </a:r>
          </a:p>
        </p:txBody>
      </p:sp>
      <p:sp>
        <p:nvSpPr>
          <p:cNvPr id="24" name="CaixaDeTexto 23"/>
          <p:cNvSpPr txBox="1"/>
          <p:nvPr/>
        </p:nvSpPr>
        <p:spPr>
          <a:xfrm rot="18537456">
            <a:off x="6041676" y="3593166"/>
            <a:ext cx="17893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Ascendente</a:t>
            </a:r>
          </a:p>
        </p:txBody>
      </p:sp>
      <p:sp>
        <p:nvSpPr>
          <p:cNvPr id="25" name="CaixaDeTexto 24"/>
          <p:cNvSpPr txBox="1"/>
          <p:nvPr/>
        </p:nvSpPr>
        <p:spPr>
          <a:xfrm>
            <a:off x="837441" y="5727451"/>
            <a:ext cx="36389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Flexura duodenal inf. ou </a:t>
            </a:r>
            <a:r>
              <a:rPr lang="pt-BR" dirty="0" err="1">
                <a:latin typeface="Arial" panose="020B0604020202020204" pitchFamily="34" charset="0"/>
                <a:cs typeface="Arial" panose="020B0604020202020204" pitchFamily="34" charset="0"/>
              </a:rPr>
              <a:t>rodilla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duodenal inf.</a:t>
            </a:r>
          </a:p>
        </p:txBody>
      </p:sp>
      <p:sp>
        <p:nvSpPr>
          <p:cNvPr id="27" name="CaixaDeTexto 26"/>
          <p:cNvSpPr txBox="1"/>
          <p:nvPr/>
        </p:nvSpPr>
        <p:spPr>
          <a:xfrm>
            <a:off x="837441" y="1095382"/>
            <a:ext cx="36389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Flexura duodenal sup. ou </a:t>
            </a:r>
            <a:r>
              <a:rPr lang="pt-BR" dirty="0" err="1">
                <a:latin typeface="Arial" panose="020B0604020202020204" pitchFamily="34" charset="0"/>
                <a:cs typeface="Arial" panose="020B0604020202020204" pitchFamily="34" charset="0"/>
              </a:rPr>
              <a:t>rodilla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duodenal sup.</a:t>
            </a:r>
          </a:p>
        </p:txBody>
      </p:sp>
      <p:sp>
        <p:nvSpPr>
          <p:cNvPr id="28" name="CaixaDeTexto 27"/>
          <p:cNvSpPr txBox="1"/>
          <p:nvPr/>
        </p:nvSpPr>
        <p:spPr>
          <a:xfrm>
            <a:off x="336176" y="3321135"/>
            <a:ext cx="112148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---------------------------               --------------            --------------------------</a:t>
            </a:r>
          </a:p>
        </p:txBody>
      </p:sp>
      <p:sp>
        <p:nvSpPr>
          <p:cNvPr id="30" name="CaixaDeTexto 29"/>
          <p:cNvSpPr txBox="1"/>
          <p:nvPr/>
        </p:nvSpPr>
        <p:spPr>
          <a:xfrm>
            <a:off x="7029152" y="6037402"/>
            <a:ext cx="36389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Cruzamento dos vasos mesentéricos</a:t>
            </a:r>
          </a:p>
        </p:txBody>
      </p:sp>
      <p:sp>
        <p:nvSpPr>
          <p:cNvPr id="29" name="CaixaDeTexto 28"/>
          <p:cNvSpPr txBox="1"/>
          <p:nvPr/>
        </p:nvSpPr>
        <p:spPr>
          <a:xfrm>
            <a:off x="336176" y="2675965"/>
            <a:ext cx="31600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Porção supramesocolica</a:t>
            </a:r>
          </a:p>
        </p:txBody>
      </p:sp>
      <p:sp>
        <p:nvSpPr>
          <p:cNvPr id="32" name="CaixaDeTexto 31"/>
          <p:cNvSpPr txBox="1"/>
          <p:nvPr/>
        </p:nvSpPr>
        <p:spPr>
          <a:xfrm>
            <a:off x="310245" y="3814037"/>
            <a:ext cx="31600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Porção inframesocolica</a:t>
            </a:r>
          </a:p>
        </p:txBody>
      </p:sp>
      <p:sp>
        <p:nvSpPr>
          <p:cNvPr id="33" name="CaixaDeTexto 32"/>
          <p:cNvSpPr txBox="1"/>
          <p:nvPr/>
        </p:nvSpPr>
        <p:spPr>
          <a:xfrm>
            <a:off x="6036770" y="1167848"/>
            <a:ext cx="4532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Proeminência: ampola ou bulbo duodenal</a:t>
            </a:r>
          </a:p>
        </p:txBody>
      </p:sp>
      <p:sp>
        <p:nvSpPr>
          <p:cNvPr id="31" name="Triângulo isósceles 30"/>
          <p:cNvSpPr/>
          <p:nvPr/>
        </p:nvSpPr>
        <p:spPr>
          <a:xfrm>
            <a:off x="7370947" y="1855303"/>
            <a:ext cx="618852" cy="1712491"/>
          </a:xfrm>
          <a:prstGeom prst="triangl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4" name="CaixaDeTexto 33"/>
          <p:cNvSpPr txBox="1"/>
          <p:nvPr/>
        </p:nvSpPr>
        <p:spPr>
          <a:xfrm>
            <a:off x="8164567" y="2810144"/>
            <a:ext cx="42446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Mus. Suspensole duodenal -</a:t>
            </a:r>
            <a:r>
              <a:rPr lang="pt-B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Treitz</a:t>
            </a:r>
          </a:p>
        </p:txBody>
      </p:sp>
      <p:sp>
        <p:nvSpPr>
          <p:cNvPr id="36" name="CaixaDeTexto 35"/>
          <p:cNvSpPr txBox="1"/>
          <p:nvPr/>
        </p:nvSpPr>
        <p:spPr>
          <a:xfrm>
            <a:off x="8164567" y="1850657"/>
            <a:ext cx="42446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Pilar IZQ do diafragma</a:t>
            </a:r>
            <a:endParaRPr lang="pt-BR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CaixaDeTexto 36"/>
          <p:cNvSpPr txBox="1"/>
          <p:nvPr/>
        </p:nvSpPr>
        <p:spPr>
          <a:xfrm>
            <a:off x="8166266" y="3813327"/>
            <a:ext cx="36389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Flexura duodenojejunal</a:t>
            </a:r>
          </a:p>
        </p:txBody>
      </p:sp>
    </p:spTree>
    <p:extLst>
      <p:ext uri="{BB962C8B-B14F-4D97-AF65-F5344CB8AC3E}">
        <p14:creationId xmlns:p14="http://schemas.microsoft.com/office/powerpoint/2010/main" val="6025020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4223" y="4091"/>
            <a:ext cx="10512000" cy="1152000"/>
          </a:xfrm>
        </p:spPr>
        <p:txBody>
          <a:bodyPr anchor="ctr"/>
          <a:lstStyle/>
          <a:p>
            <a:pPr algn="ctr"/>
            <a:r>
              <a:rPr lang="pt-BR" sz="54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Configuração interna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5460706" y="6488947"/>
            <a:ext cx="10399594" cy="3575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10" name="CaixaDeTexto 9"/>
          <p:cNvSpPr txBox="1"/>
          <p:nvPr/>
        </p:nvSpPr>
        <p:spPr>
          <a:xfrm>
            <a:off x="684247" y="1480159"/>
            <a:ext cx="419257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Muscular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Submucosa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Mucosa</a:t>
            </a: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2"/>
          <a:srcRect l="26103" t="9313" r="13924"/>
          <a:stretch/>
        </p:blipFill>
        <p:spPr>
          <a:xfrm>
            <a:off x="2282785" y="3361659"/>
            <a:ext cx="3790173" cy="3496341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4109" y="1480159"/>
            <a:ext cx="5276995" cy="5365555"/>
          </a:xfrm>
          <a:prstGeom prst="rect">
            <a:avLst/>
          </a:prstGeom>
        </p:spPr>
      </p:pic>
      <p:sp>
        <p:nvSpPr>
          <p:cNvPr id="18" name="Elipse 17"/>
          <p:cNvSpPr/>
          <p:nvPr/>
        </p:nvSpPr>
        <p:spPr>
          <a:xfrm>
            <a:off x="7404786" y="4400343"/>
            <a:ext cx="228600" cy="188259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Elipse 18"/>
          <p:cNvSpPr/>
          <p:nvPr/>
        </p:nvSpPr>
        <p:spPr>
          <a:xfrm>
            <a:off x="7458574" y="3725081"/>
            <a:ext cx="121023" cy="19487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38731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4223" y="4091"/>
            <a:ext cx="10512000" cy="1152000"/>
          </a:xfrm>
        </p:spPr>
        <p:txBody>
          <a:bodyPr anchor="ctr"/>
          <a:lstStyle/>
          <a:p>
            <a:pPr algn="ctr"/>
            <a:r>
              <a:rPr lang="pt-BR" sz="54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Peritonização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5460706" y="6488947"/>
            <a:ext cx="10399594" cy="3575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>
              <a:solidFill>
                <a:prstClr val="white"/>
              </a:solidFill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347387" y="1232465"/>
            <a:ext cx="695395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2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porção </a:t>
            </a:r>
            <a:r>
              <a:rPr lang="pt-BR" sz="2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Totalmente peritonizada, cara anterior e posterior.</a:t>
            </a:r>
          </a:p>
          <a:p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BR" sz="2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2º porção:</a:t>
            </a:r>
          </a:p>
          <a:p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Peritonizado na cara anterior com a interrupção </a:t>
            </a:r>
          </a:p>
          <a:p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da peritonização do colón transverso, cara </a:t>
            </a:r>
          </a:p>
          <a:p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posterior fáscia de Told 1.</a:t>
            </a:r>
          </a:p>
          <a:p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BR" sz="2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3º porção:</a:t>
            </a:r>
          </a:p>
          <a:p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Peritonizada somente na cara anterior.</a:t>
            </a:r>
          </a:p>
          <a:p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BR" sz="2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4º porção:</a:t>
            </a:r>
          </a:p>
          <a:p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Peritonizado somente na cara anterior.</a:t>
            </a:r>
          </a:p>
          <a:p>
            <a:endParaRPr lang="pt-BR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94" r="6935"/>
          <a:stretch/>
        </p:blipFill>
        <p:spPr>
          <a:xfrm rot="5400000">
            <a:off x="7013493" y="1610223"/>
            <a:ext cx="5258539" cy="4876798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 rotWithShape="1">
          <a:blip r:embed="rId3"/>
          <a:srcRect l="26103" t="9313" r="13924"/>
          <a:stretch/>
        </p:blipFill>
        <p:spPr>
          <a:xfrm>
            <a:off x="5759386" y="3829531"/>
            <a:ext cx="1444977" cy="1747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296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7927" y="0"/>
            <a:ext cx="10692449" cy="1152000"/>
          </a:xfrm>
        </p:spPr>
        <p:txBody>
          <a:bodyPr anchor="ctr"/>
          <a:lstStyle/>
          <a:p>
            <a:pPr algn="ctr"/>
            <a:r>
              <a:rPr lang="pt-BR" sz="5400" b="1" dirty="0">
                <a:ln>
                  <a:solidFill>
                    <a:prstClr val="black"/>
                  </a:solidFill>
                </a:ln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Vascularização</a:t>
            </a:r>
            <a:endParaRPr lang="pt-BR" sz="5400" b="1" dirty="0">
              <a:ln>
                <a:solidFill>
                  <a:schemeClr val="bg1"/>
                </a:solidFill>
              </a:ln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Imagem 14"/>
          <p:cNvPicPr>
            <a:picLocks noChangeAspect="1"/>
          </p:cNvPicPr>
          <p:nvPr/>
        </p:nvPicPr>
        <p:blipFill rotWithShape="1">
          <a:blip r:embed="rId2"/>
          <a:srcRect l="8180" t="5262" r="33113" b="3771"/>
          <a:stretch/>
        </p:blipFill>
        <p:spPr>
          <a:xfrm>
            <a:off x="6656294" y="1287244"/>
            <a:ext cx="5351929" cy="5342156"/>
          </a:xfrm>
          <a:prstGeom prst="rect">
            <a:avLst/>
          </a:prstGeom>
        </p:spPr>
      </p:pic>
      <p:sp>
        <p:nvSpPr>
          <p:cNvPr id="22" name="CaixaDeTexto 21"/>
          <p:cNvSpPr txBox="1"/>
          <p:nvPr/>
        </p:nvSpPr>
        <p:spPr>
          <a:xfrm>
            <a:off x="387926" y="1287244"/>
            <a:ext cx="7720650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Tronco celíaco: </a:t>
            </a:r>
            <a:r>
              <a:rPr lang="pt-BR" sz="2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Artéria gastroduodenal</a:t>
            </a:r>
          </a:p>
          <a:p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Art. </a:t>
            </a:r>
            <a:r>
              <a:rPr lang="pt-BR" sz="2400" dirty="0" err="1">
                <a:latin typeface="Arial" panose="020B0604020202020204" pitchFamily="34" charset="0"/>
                <a:cs typeface="Arial" panose="020B0604020202020204" pitchFamily="34" charset="0"/>
              </a:rPr>
              <a:t>pancreatoduodenal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 sup. anterior</a:t>
            </a:r>
          </a:p>
          <a:p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Art. Pancreatoduodenal sup. posterior</a:t>
            </a:r>
          </a:p>
          <a:p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Art. mesentérica sup. : </a:t>
            </a:r>
          </a:p>
          <a:p>
            <a:r>
              <a:rPr lang="pt-BR" sz="24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Art. Pancreatoduodenal</a:t>
            </a:r>
          </a:p>
          <a:p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Art. Pancreatoduodenal inf. anterior</a:t>
            </a:r>
          </a:p>
          <a:p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Art. Pancreatoduodenal inf. posterior</a:t>
            </a:r>
          </a:p>
          <a:p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 dois arcos:</a:t>
            </a:r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Arco </a:t>
            </a:r>
            <a:r>
              <a:rPr lang="pt-BR" sz="2400" dirty="0" err="1">
                <a:latin typeface="Arial" panose="020B0604020202020204" pitchFamily="34" charset="0"/>
                <a:cs typeface="Arial" panose="020B0604020202020204" pitchFamily="34" charset="0"/>
              </a:rPr>
              <a:t>pancreatoduodenal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 anterior</a:t>
            </a:r>
          </a:p>
          <a:p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Arco </a:t>
            </a:r>
            <a:r>
              <a:rPr lang="pt-BR" sz="2400" dirty="0" err="1">
                <a:latin typeface="Arial" panose="020B0604020202020204" pitchFamily="34" charset="0"/>
                <a:cs typeface="Arial" panose="020B0604020202020204" pitchFamily="34" charset="0"/>
              </a:rPr>
              <a:t>pancreatoduodenal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 posterior</a:t>
            </a:r>
          </a:p>
          <a:p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11035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4223" y="4091"/>
            <a:ext cx="10512000" cy="1152000"/>
          </a:xfrm>
        </p:spPr>
        <p:txBody>
          <a:bodyPr anchor="ctr"/>
          <a:lstStyle/>
          <a:p>
            <a:pPr algn="ctr"/>
            <a:r>
              <a:rPr lang="pt-BR" sz="54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Vascularização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5460706" y="6488947"/>
            <a:ext cx="10399594" cy="3575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>
              <a:solidFill>
                <a:prstClr val="white"/>
              </a:solidFill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9190" y="1156091"/>
            <a:ext cx="8622065" cy="5549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9712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4223" y="4091"/>
            <a:ext cx="10512000" cy="1152000"/>
          </a:xfrm>
        </p:spPr>
        <p:txBody>
          <a:bodyPr anchor="ctr"/>
          <a:lstStyle/>
          <a:p>
            <a:pPr algn="ctr"/>
            <a:r>
              <a:rPr lang="pt-BR" sz="54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Vascularização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5460706" y="6488947"/>
            <a:ext cx="10399594" cy="3575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>
              <a:solidFill>
                <a:prstClr val="white"/>
              </a:solidFill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684247" y="1480159"/>
            <a:ext cx="41925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32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235" y="1156091"/>
            <a:ext cx="10441976" cy="5563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9382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0154" y="0"/>
            <a:ext cx="10512000" cy="1152000"/>
          </a:xfrm>
        </p:spPr>
        <p:txBody>
          <a:bodyPr anchor="ctr"/>
          <a:lstStyle/>
          <a:p>
            <a:pPr algn="ctr"/>
            <a:r>
              <a:rPr lang="pt-BR" sz="54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Vascularização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6329" y="1767829"/>
            <a:ext cx="5290281" cy="4371211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059" y="1767829"/>
            <a:ext cx="4908176" cy="4346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8205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68376" y="0"/>
            <a:ext cx="10512000" cy="1152000"/>
          </a:xfrm>
        </p:spPr>
        <p:txBody>
          <a:bodyPr anchor="ctr"/>
          <a:lstStyle/>
          <a:p>
            <a:pPr algn="ctr"/>
            <a:r>
              <a:rPr lang="pt-BR" sz="5400" b="1" dirty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Descomplica!</a:t>
            </a:r>
          </a:p>
        </p:txBody>
      </p:sp>
      <p:sp>
        <p:nvSpPr>
          <p:cNvPr id="4" name="Cilindro 3"/>
          <p:cNvSpPr/>
          <p:nvPr/>
        </p:nvSpPr>
        <p:spPr>
          <a:xfrm>
            <a:off x="7543800" y="1559859"/>
            <a:ext cx="605118" cy="4827494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ilindro 4"/>
          <p:cNvSpPr/>
          <p:nvPr/>
        </p:nvSpPr>
        <p:spPr>
          <a:xfrm rot="14411185">
            <a:off x="6304016" y="4182610"/>
            <a:ext cx="219168" cy="3363020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ilindro 10"/>
          <p:cNvSpPr/>
          <p:nvPr/>
        </p:nvSpPr>
        <p:spPr>
          <a:xfrm rot="19898960">
            <a:off x="5951515" y="5645904"/>
            <a:ext cx="153670" cy="415197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Cilindro 18"/>
          <p:cNvSpPr/>
          <p:nvPr/>
        </p:nvSpPr>
        <p:spPr>
          <a:xfrm rot="14609985">
            <a:off x="5283304" y="1411416"/>
            <a:ext cx="127241" cy="3371421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Cilindro 19"/>
          <p:cNvSpPr/>
          <p:nvPr/>
        </p:nvSpPr>
        <p:spPr>
          <a:xfrm rot="16897975">
            <a:off x="6034294" y="1315411"/>
            <a:ext cx="101649" cy="1610160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Cilindro 21"/>
          <p:cNvSpPr/>
          <p:nvPr/>
        </p:nvSpPr>
        <p:spPr>
          <a:xfrm rot="18878259" flipH="1">
            <a:off x="5263057" y="4751656"/>
            <a:ext cx="45719" cy="1127268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Cilindro 22"/>
          <p:cNvSpPr/>
          <p:nvPr/>
        </p:nvSpPr>
        <p:spPr>
          <a:xfrm rot="20351326">
            <a:off x="5857831" y="4493192"/>
            <a:ext cx="55205" cy="965557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Semicírculos 12"/>
          <p:cNvSpPr/>
          <p:nvPr/>
        </p:nvSpPr>
        <p:spPr>
          <a:xfrm rot="8790400">
            <a:off x="5597747" y="5371897"/>
            <a:ext cx="542989" cy="358424"/>
          </a:xfrm>
          <a:prstGeom prst="blockArc">
            <a:avLst>
              <a:gd name="adj1" fmla="val 10615817"/>
              <a:gd name="adj2" fmla="val 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25" name="Cilindro 24"/>
          <p:cNvSpPr/>
          <p:nvPr/>
        </p:nvSpPr>
        <p:spPr>
          <a:xfrm rot="18878259" flipH="1">
            <a:off x="4329791" y="3632208"/>
            <a:ext cx="45719" cy="1480251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Cilindro 25"/>
          <p:cNvSpPr/>
          <p:nvPr/>
        </p:nvSpPr>
        <p:spPr>
          <a:xfrm rot="20351326">
            <a:off x="5417115" y="3167894"/>
            <a:ext cx="45719" cy="1387825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5" name="Imagem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6491" y="2100941"/>
            <a:ext cx="2511770" cy="463336"/>
          </a:xfrm>
          <a:prstGeom prst="rect">
            <a:avLst/>
          </a:prstGeom>
        </p:spPr>
      </p:pic>
      <p:sp>
        <p:nvSpPr>
          <p:cNvPr id="17" name="CaixaDeTexto 16"/>
          <p:cNvSpPr txBox="1"/>
          <p:nvPr/>
        </p:nvSpPr>
        <p:spPr>
          <a:xfrm>
            <a:off x="9609956" y="2120491"/>
            <a:ext cx="22277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Tronco celíaco</a:t>
            </a:r>
          </a:p>
        </p:txBody>
      </p:sp>
      <p:sp>
        <p:nvSpPr>
          <p:cNvPr id="29" name="CaixaDeTexto 28"/>
          <p:cNvSpPr txBox="1"/>
          <p:nvPr/>
        </p:nvSpPr>
        <p:spPr>
          <a:xfrm>
            <a:off x="4139376" y="1374169"/>
            <a:ext cx="27297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Art. Hepática própria</a:t>
            </a:r>
          </a:p>
        </p:txBody>
      </p:sp>
      <p:sp>
        <p:nvSpPr>
          <p:cNvPr id="30" name="Cilindro 29"/>
          <p:cNvSpPr/>
          <p:nvPr/>
        </p:nvSpPr>
        <p:spPr>
          <a:xfrm rot="16753402" flipH="1">
            <a:off x="3027214" y="2907108"/>
            <a:ext cx="67720" cy="1588018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CaixaDeTexto 30"/>
          <p:cNvSpPr txBox="1"/>
          <p:nvPr/>
        </p:nvSpPr>
        <p:spPr>
          <a:xfrm rot="20092233">
            <a:off x="3667342" y="2696569"/>
            <a:ext cx="27297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Art. gastroduodenal</a:t>
            </a:r>
          </a:p>
        </p:txBody>
      </p:sp>
      <p:sp>
        <p:nvSpPr>
          <p:cNvPr id="32" name="CaixaDeTexto 31"/>
          <p:cNvSpPr txBox="1"/>
          <p:nvPr/>
        </p:nvSpPr>
        <p:spPr>
          <a:xfrm rot="512842">
            <a:off x="555979" y="3085248"/>
            <a:ext cx="3295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Art. Gastroepiploica direita</a:t>
            </a:r>
          </a:p>
        </p:txBody>
      </p:sp>
      <p:sp>
        <p:nvSpPr>
          <p:cNvPr id="33" name="CaixaDeTexto 32"/>
          <p:cNvSpPr txBox="1"/>
          <p:nvPr/>
        </p:nvSpPr>
        <p:spPr>
          <a:xfrm rot="19727221">
            <a:off x="5345812" y="5853674"/>
            <a:ext cx="27334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Art. Mesentérica sup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4" name="CaixaDeTexto 33"/>
          <p:cNvSpPr txBox="1"/>
          <p:nvPr/>
        </p:nvSpPr>
        <p:spPr>
          <a:xfrm>
            <a:off x="7716959" y="6379083"/>
            <a:ext cx="3089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Art. Aorta abdominal</a:t>
            </a:r>
          </a:p>
        </p:txBody>
      </p:sp>
      <p:sp>
        <p:nvSpPr>
          <p:cNvPr id="35" name="CaixaDeTexto 34"/>
          <p:cNvSpPr txBox="1"/>
          <p:nvPr/>
        </p:nvSpPr>
        <p:spPr>
          <a:xfrm>
            <a:off x="337481" y="5722634"/>
            <a:ext cx="57411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Tronco comum de las art. pancreatoduodenales </a:t>
            </a:r>
          </a:p>
        </p:txBody>
      </p:sp>
      <p:sp>
        <p:nvSpPr>
          <p:cNvPr id="36" name="CaixaDeTexto 35"/>
          <p:cNvSpPr txBox="1"/>
          <p:nvPr/>
        </p:nvSpPr>
        <p:spPr>
          <a:xfrm>
            <a:off x="340058" y="5205511"/>
            <a:ext cx="43167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Art. Pancreatoduodenal inf. anterior </a:t>
            </a:r>
          </a:p>
        </p:txBody>
      </p:sp>
      <p:sp>
        <p:nvSpPr>
          <p:cNvPr id="37" name="CaixaDeTexto 36"/>
          <p:cNvSpPr txBox="1"/>
          <p:nvPr/>
        </p:nvSpPr>
        <p:spPr>
          <a:xfrm>
            <a:off x="337481" y="4392375"/>
            <a:ext cx="4450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Art. Pancreatoduodenal sup. anterior </a:t>
            </a:r>
          </a:p>
        </p:txBody>
      </p:sp>
      <p:sp>
        <p:nvSpPr>
          <p:cNvPr id="38" name="CaixaDeTexto 37"/>
          <p:cNvSpPr txBox="1"/>
          <p:nvPr/>
        </p:nvSpPr>
        <p:spPr>
          <a:xfrm>
            <a:off x="5504275" y="3694896"/>
            <a:ext cx="4450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Art. Pancreatoduodenal sup. posterior </a:t>
            </a:r>
          </a:p>
        </p:txBody>
      </p:sp>
      <p:sp>
        <p:nvSpPr>
          <p:cNvPr id="39" name="CaixaDeTexto 38"/>
          <p:cNvSpPr txBox="1"/>
          <p:nvPr/>
        </p:nvSpPr>
        <p:spPr>
          <a:xfrm>
            <a:off x="5923474" y="4628649"/>
            <a:ext cx="4450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Art. Pancreatoduodenal inf. posterior </a:t>
            </a:r>
          </a:p>
        </p:txBody>
      </p:sp>
      <p:pic>
        <p:nvPicPr>
          <p:cNvPr id="4100" name="Picture 4" descr="Resultado de imagem para sinal positivo com o ded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572" y="8580"/>
            <a:ext cx="2694244" cy="2568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64558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4223" y="4091"/>
            <a:ext cx="10512000" cy="1152000"/>
          </a:xfrm>
        </p:spPr>
        <p:txBody>
          <a:bodyPr anchor="ctr"/>
          <a:lstStyle/>
          <a:p>
            <a:pPr algn="ctr"/>
            <a:r>
              <a:rPr lang="pt-BR" sz="54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Pinça aortomesenterica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5460706" y="6488947"/>
            <a:ext cx="10399594" cy="3575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>
              <a:solidFill>
                <a:prstClr val="white"/>
              </a:solidFill>
            </a:endParaRPr>
          </a:p>
        </p:txBody>
      </p:sp>
      <p:pic>
        <p:nvPicPr>
          <p:cNvPr id="5122" name="Picture 2" descr="Resultado de imagem para pinza aortica mesenteric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78" t="10277" r="25984"/>
          <a:stretch/>
        </p:blipFill>
        <p:spPr bwMode="auto">
          <a:xfrm>
            <a:off x="4599709" y="1156091"/>
            <a:ext cx="3352800" cy="5131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lipse 3"/>
          <p:cNvSpPr/>
          <p:nvPr/>
        </p:nvSpPr>
        <p:spPr>
          <a:xfrm>
            <a:off x="5924229" y="3430746"/>
            <a:ext cx="401782" cy="762000"/>
          </a:xfrm>
          <a:prstGeom prst="ellipse">
            <a:avLst/>
          </a:prstGeom>
          <a:solidFill>
            <a:srgbClr val="0070C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Elipse 11"/>
          <p:cNvSpPr/>
          <p:nvPr/>
        </p:nvSpPr>
        <p:spPr>
          <a:xfrm>
            <a:off x="5220470" y="5643056"/>
            <a:ext cx="703759" cy="95170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8118764" y="2191671"/>
            <a:ext cx="2895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Art. Aorta abdominal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1704109" y="3521637"/>
            <a:ext cx="2895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Art. Mesentérica sup.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8118764" y="3611691"/>
            <a:ext cx="2895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Vena renal IZQ</a:t>
            </a:r>
          </a:p>
        </p:txBody>
      </p:sp>
      <p:sp>
        <p:nvSpPr>
          <p:cNvPr id="16" name="CaixaDeTexto 15"/>
          <p:cNvSpPr txBox="1"/>
          <p:nvPr/>
        </p:nvSpPr>
        <p:spPr>
          <a:xfrm>
            <a:off x="919023" y="4711018"/>
            <a:ext cx="3985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Pancreas / processo uncinado</a:t>
            </a:r>
          </a:p>
        </p:txBody>
      </p:sp>
      <p:sp>
        <p:nvSpPr>
          <p:cNvPr id="17" name="CaixaDeTexto 16"/>
          <p:cNvSpPr txBox="1"/>
          <p:nvPr/>
        </p:nvSpPr>
        <p:spPr>
          <a:xfrm>
            <a:off x="1845485" y="5926471"/>
            <a:ext cx="3985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3º porção do duodeno</a:t>
            </a:r>
          </a:p>
        </p:txBody>
      </p:sp>
      <p:sp>
        <p:nvSpPr>
          <p:cNvPr id="6" name="Menos 5"/>
          <p:cNvSpPr/>
          <p:nvPr/>
        </p:nvSpPr>
        <p:spPr>
          <a:xfrm>
            <a:off x="4458469" y="6034717"/>
            <a:ext cx="1191491" cy="168384"/>
          </a:xfrm>
          <a:prstGeom prst="mathMinus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124" name="Picture 4" descr="Resultado de imagem para pinza aortica mesenterica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81" t="43552" r="31526" b="-815"/>
          <a:stretch/>
        </p:blipFill>
        <p:spPr bwMode="auto">
          <a:xfrm>
            <a:off x="8838431" y="4213455"/>
            <a:ext cx="2287792" cy="2469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4"/>
          <a:srcRect l="1974" r="17478"/>
          <a:stretch/>
        </p:blipFill>
        <p:spPr>
          <a:xfrm>
            <a:off x="246177" y="1021273"/>
            <a:ext cx="2665589" cy="2409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1342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5612" y="0"/>
            <a:ext cx="10512000" cy="1152000"/>
          </a:xfrm>
        </p:spPr>
        <p:txBody>
          <a:bodyPr anchor="ctr"/>
          <a:lstStyle/>
          <a:p>
            <a:pPr algn="ctr"/>
            <a:r>
              <a:rPr lang="pt-BR" sz="5400" b="1" dirty="0">
                <a:ln>
                  <a:solidFill>
                    <a:prstClr val="black"/>
                  </a:solidFill>
                </a:ln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pt-BR" sz="5400" b="1" dirty="0">
              <a:ln>
                <a:solidFill>
                  <a:schemeClr val="bg1"/>
                </a:solidFill>
              </a:ln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6" t="3193" r="23887"/>
          <a:stretch/>
        </p:blipFill>
        <p:spPr>
          <a:xfrm rot="5400000">
            <a:off x="2677765" y="-2042151"/>
            <a:ext cx="6858001" cy="10942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6162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5612" y="0"/>
            <a:ext cx="10512000" cy="1152000"/>
          </a:xfrm>
        </p:spPr>
        <p:txBody>
          <a:bodyPr anchor="ctr"/>
          <a:lstStyle/>
          <a:p>
            <a:pPr algn="ctr"/>
            <a:r>
              <a:rPr lang="pt-BR" sz="40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Cuidado com o que vai come!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430307" y="901526"/>
            <a:ext cx="11524128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Rodízio</a:t>
            </a:r>
          </a:p>
          <a:p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Enquanto isso, no rodízio...</a:t>
            </a:r>
          </a:p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- Estômago: - Cara, </a:t>
            </a:r>
            <a:r>
              <a:rPr lang="pt-BR" dirty="0" err="1">
                <a:latin typeface="Arial" panose="020B0604020202020204" pitchFamily="34" charset="0"/>
                <a:cs typeface="Arial" panose="020B0604020202020204" pitchFamily="34" charset="0"/>
              </a:rPr>
              <a:t>manera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 err="1">
                <a:latin typeface="Arial" panose="020B0604020202020204" pitchFamily="34" charset="0"/>
                <a:cs typeface="Arial" panose="020B0604020202020204" pitchFamily="34" charset="0"/>
              </a:rPr>
              <a:t>aê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com o que vai comer. Essa semana foi foda. Manda uns vegetais pra dentro, porque as coisas no intestino estão feias.</a:t>
            </a:r>
          </a:p>
          <a:p>
            <a:r>
              <a:rPr lang="pt-BR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Primeiro prato (800g): Arroz, feijoada, cupim, picanha, coração de galinha e tomate.</a:t>
            </a:r>
          </a:p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- Estômago: - Tá de sacanagem, né? Duas rodelas de tomate? E essas carnes </a:t>
            </a:r>
            <a:r>
              <a:rPr lang="pt-BR" dirty="0" err="1">
                <a:latin typeface="Arial" panose="020B0604020202020204" pitchFamily="34" charset="0"/>
                <a:cs typeface="Arial" panose="020B0604020202020204" pitchFamily="34" charset="0"/>
              </a:rPr>
              <a:t>mal-passadas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? Pelo menos mastiga direito essa porra.</a:t>
            </a:r>
          </a:p>
          <a:p>
            <a:r>
              <a:rPr lang="pt-BR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Segundo prato (550g): Arroz, costela, picanha, alcatra e salada de maionese.</a:t>
            </a:r>
          </a:p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- Estômago: - Chega de carne, cara, não cabe mais nada aqui. Lembra daquela úlcera? Tá faltando pouco pra cicatriz abrir. Tu quer </a:t>
            </a:r>
            <a:r>
              <a:rPr lang="pt-BR" dirty="0" err="1">
                <a:latin typeface="Arial" panose="020B0604020202020204" pitchFamily="34" charset="0"/>
                <a:cs typeface="Arial" panose="020B0604020202020204" pitchFamily="34" charset="0"/>
              </a:rPr>
              <a:t>fuder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com tudo, né ? Manda um pouco de água.</a:t>
            </a:r>
          </a:p>
          <a:p>
            <a:r>
              <a:rPr lang="pt-BR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Bebida: Coca-Cola 600ml</a:t>
            </a:r>
          </a:p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- Estômago: - Seu imbecil, eu falei um pouco de água.</a:t>
            </a:r>
            <a:b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- Eu: - Ué, Coca-Cola tem água. E ainda ajuda a dissolver a carne.</a:t>
            </a:r>
            <a:b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- Estômago: - </a:t>
            </a:r>
            <a:r>
              <a:rPr lang="pt-BR" dirty="0" err="1">
                <a:latin typeface="Arial" panose="020B0604020202020204" pitchFamily="34" charset="0"/>
                <a:cs typeface="Arial" panose="020B0604020202020204" pitchFamily="34" charset="0"/>
              </a:rPr>
              <a:t>Coca-cola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tem o inferno dentro, porra. Tá </a:t>
            </a:r>
            <a:r>
              <a:rPr lang="pt-BR" dirty="0" err="1">
                <a:latin typeface="Arial" panose="020B0604020202020204" pitchFamily="34" charset="0"/>
                <a:cs typeface="Arial" panose="020B0604020202020204" pitchFamily="34" charset="0"/>
              </a:rPr>
              <a:t>fudendo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aqui com o suco-gástrico.</a:t>
            </a:r>
            <a:b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- Esposa: - Amor, com quem você tá falando?</a:t>
            </a:r>
            <a:b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- Eu: - Nada, não, </a:t>
            </a:r>
            <a:r>
              <a:rPr lang="pt-BR" dirty="0" err="1">
                <a:latin typeface="Arial" panose="020B0604020202020204" pitchFamily="34" charset="0"/>
                <a:cs typeface="Arial" panose="020B0604020202020204" pitchFamily="34" charset="0"/>
              </a:rPr>
              <a:t>tô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pensando alto.</a:t>
            </a:r>
          </a:p>
          <a:p>
            <a:r>
              <a:rPr lang="pt-BR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Sobremesa: 300g de pudim.</a:t>
            </a:r>
          </a:p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- Estômago: - </a:t>
            </a:r>
            <a:r>
              <a:rPr lang="pt-BR" dirty="0" err="1">
                <a:latin typeface="Arial" panose="020B0604020202020204" pitchFamily="34" charset="0"/>
                <a:cs typeface="Arial" panose="020B0604020202020204" pitchFamily="34" charset="0"/>
              </a:rPr>
              <a:t>Eita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porra, cabe mais não. Tá ouvindo?</a:t>
            </a:r>
            <a:b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- Intestino: - O que tá acontecendo aí em cima? Que zona é essa?</a:t>
            </a:r>
            <a:b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sz="3200" dirty="0"/>
          </a:p>
        </p:txBody>
      </p:sp>
      <p:cxnSp>
        <p:nvCxnSpPr>
          <p:cNvPr id="12" name="Conector reto 11"/>
          <p:cNvCxnSpPr/>
          <p:nvPr/>
        </p:nvCxnSpPr>
        <p:spPr>
          <a:xfrm>
            <a:off x="8426027" y="5313885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66912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5612" y="0"/>
            <a:ext cx="10512000" cy="1152000"/>
          </a:xfrm>
        </p:spPr>
        <p:txBody>
          <a:bodyPr anchor="ctr"/>
          <a:lstStyle/>
          <a:p>
            <a:pPr algn="ctr"/>
            <a:r>
              <a:rPr lang="pt-BR" sz="54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Configuração interna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497541" y="1152000"/>
            <a:ext cx="11416553" cy="541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pt-BR" sz="1000" dirty="0">
                <a:solidFill>
                  <a:prstClr val="white"/>
                </a:solidFill>
              </a:rPr>
            </a:br>
            <a:r>
              <a:rPr lang="pt-BR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Estômago: - O cara tá empurrando comida. Agora veio pudim pra dentro. Não sei mais o que fazer.</a:t>
            </a:r>
            <a:br>
              <a:rPr lang="pt-BR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Intestino: - Vamos mandar direto.</a:t>
            </a:r>
            <a:br>
              <a:rPr lang="pt-BR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Estômago: - O quê?</a:t>
            </a:r>
            <a:br>
              <a:rPr lang="pt-BR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Intestino: - É isso aí, operação descarga.</a:t>
            </a:r>
            <a:br>
              <a:rPr lang="pt-BR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Estômago: - Cara, o cérebro não vai gostar.</a:t>
            </a:r>
            <a:br>
              <a:rPr lang="pt-BR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Intestino: - Foda-se o cérebro, ele nunca veio aqui em baixo pra saber como são as coisas.</a:t>
            </a:r>
            <a:br>
              <a:rPr lang="pt-BR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Estômago: - Vamos dar mais uma chance pra ele. Eu acho que ele não vai mais...</a:t>
            </a:r>
          </a:p>
          <a:p>
            <a:r>
              <a:rPr lang="pt-BR" sz="16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Bebida 2: Cafezinho</a:t>
            </a:r>
            <a:r>
              <a:rPr lang="pt-BR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pt-BR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Estômago - Filho de uma puta. Vou explodir.</a:t>
            </a:r>
            <a:br>
              <a:rPr lang="pt-BR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Intestino - Operação descarga iniciando. Anda, libera o canal do duodeno que eu já </a:t>
            </a:r>
            <a:r>
              <a:rPr lang="pt-BR" sz="160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tô</a:t>
            </a:r>
            <a:r>
              <a:rPr lang="pt-BR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conversando com o esfíncter.</a:t>
            </a:r>
            <a:br>
              <a:rPr lang="pt-BR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Coração - Que que tá havendo aí embaixo? A acetilcolina tá aumentando muito.</a:t>
            </a:r>
            <a:br>
              <a:rPr lang="pt-BR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Intestino - Operação descarga.</a:t>
            </a:r>
            <a:br>
              <a:rPr lang="pt-BR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Coração - Quem autorizou isso? O cérebro não me mandou nada.</a:t>
            </a:r>
            <a:br>
              <a:rPr lang="pt-BR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Estômago - Foda-se aquela </a:t>
            </a:r>
            <a:r>
              <a:rPr lang="pt-BR" sz="160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geléia</a:t>
            </a:r>
            <a:r>
              <a:rPr lang="pt-BR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 Nem músculo tem.</a:t>
            </a:r>
            <a:br>
              <a:rPr lang="pt-BR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Intestino - É isso </a:t>
            </a:r>
            <a:r>
              <a:rPr lang="pt-BR" sz="160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aê</a:t>
            </a:r>
            <a:r>
              <a:rPr lang="pt-BR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foda-se essa </a:t>
            </a:r>
            <a:r>
              <a:rPr lang="pt-BR" sz="160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géleia</a:t>
            </a:r>
            <a:r>
              <a:rPr lang="pt-BR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inútil. Vinte segundos pra abrir o esfíncter anal. Quero ver o ânus arder com esse suco gástrico.</a:t>
            </a:r>
          </a:p>
          <a:p>
            <a:r>
              <a:rPr lang="pt-BR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Esposa - Amor, você tá passando bem? Tá suando todo, aonde você vai?</a:t>
            </a:r>
            <a:br>
              <a:rPr lang="pt-BR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 - Preciso ir ao banheiro, urgente. Paga a conta e me espera no carro.</a:t>
            </a:r>
            <a:br>
              <a:rPr lang="pt-BR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Esposa - O que você comeu pra isso?</a:t>
            </a:r>
            <a:br>
              <a:rPr lang="pt-BR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 - Não sei. Acho que foi o tomate.</a:t>
            </a:r>
            <a:br>
              <a:rPr lang="pt-BR" sz="1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sz="16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Conector reto 11"/>
          <p:cNvCxnSpPr/>
          <p:nvPr/>
        </p:nvCxnSpPr>
        <p:spPr>
          <a:xfrm>
            <a:off x="8426027" y="5313885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92086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/>
          <p:cNvSpPr txBox="1"/>
          <p:nvPr/>
        </p:nvSpPr>
        <p:spPr>
          <a:xfrm>
            <a:off x="818865" y="1594268"/>
            <a:ext cx="910506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200" b="1" dirty="0">
                <a:ln>
                  <a:solidFill>
                    <a:srgbClr val="B01513"/>
                  </a:solidFill>
                </a:ln>
                <a:solidFill>
                  <a:prstClr val="black">
                    <a:lumMod val="95000"/>
                    <a:lumOff val="5000"/>
                  </a:prst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Gracias  </a:t>
            </a:r>
            <a:r>
              <a:rPr lang="pt-BR" sz="8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8194" name="Picture 2" descr="Resultado de imagem para charge de mal cheir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2730" y="3253105"/>
            <a:ext cx="5093509" cy="3228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3612" y="2111189"/>
            <a:ext cx="1403565" cy="1141916"/>
          </a:xfrm>
          <a:prstGeom prst="rect">
            <a:avLst/>
          </a:prstGeom>
        </p:spPr>
      </p:pic>
      <p:pic>
        <p:nvPicPr>
          <p:cNvPr id="6146" name="Picture 2" descr="Imagem relacionada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26" r="33082" b="4915"/>
          <a:stretch/>
        </p:blipFill>
        <p:spPr bwMode="auto">
          <a:xfrm>
            <a:off x="458161" y="1945675"/>
            <a:ext cx="3134569" cy="4744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543474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Í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5353</TotalTime>
  <Words>1082</Words>
  <Application>Microsoft Office PowerPoint</Application>
  <PresentationFormat>Widescreen</PresentationFormat>
  <Paragraphs>205</Paragraphs>
  <Slides>25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25</vt:i4>
      </vt:variant>
    </vt:vector>
  </HeadingPairs>
  <TitlesOfParts>
    <vt:vector size="31" baseType="lpstr">
      <vt:lpstr>Arial</vt:lpstr>
      <vt:lpstr>Calibri</vt:lpstr>
      <vt:lpstr>Century Gothic</vt:lpstr>
      <vt:lpstr>Wingdings</vt:lpstr>
      <vt:lpstr>Wingdings 3</vt:lpstr>
      <vt:lpstr>Íon</vt:lpstr>
      <vt:lpstr>Estomago e duodeno</vt:lpstr>
      <vt:lpstr>Vamos entender!</vt:lpstr>
      <vt:lpstr>Generalidades</vt:lpstr>
      <vt:lpstr>Apresentação do PowerPoint</vt:lpstr>
      <vt:lpstr>Configuração interna</vt:lpstr>
      <vt:lpstr>Peritonização</vt:lpstr>
      <vt:lpstr>Peritonização</vt:lpstr>
      <vt:lpstr>Apresentação do PowerPoint</vt:lpstr>
      <vt:lpstr>Apresentação do PowerPoint</vt:lpstr>
      <vt:lpstr>Vascularização</vt:lpstr>
      <vt:lpstr>Duodeno</vt:lpstr>
      <vt:lpstr>Generalidades </vt:lpstr>
      <vt:lpstr>Configuração externa</vt:lpstr>
      <vt:lpstr>Configuração interna</vt:lpstr>
      <vt:lpstr>Peritonização</vt:lpstr>
      <vt:lpstr>Vascularização</vt:lpstr>
      <vt:lpstr>Vascularização</vt:lpstr>
      <vt:lpstr>Vascularização</vt:lpstr>
      <vt:lpstr>Vascularização</vt:lpstr>
      <vt:lpstr>Descomplica!</vt:lpstr>
      <vt:lpstr>Pinça aortomesenterica</vt:lpstr>
      <vt:lpstr> </vt:lpstr>
      <vt:lpstr>Cuidado com o que vai come!</vt:lpstr>
      <vt:lpstr>Configuração interna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Sistema Digestivo</dc:title>
  <dc:creator>SamSung</dc:creator>
  <cp:lastModifiedBy>wagno araujo</cp:lastModifiedBy>
  <cp:revision>581</cp:revision>
  <dcterms:created xsi:type="dcterms:W3CDTF">2017-11-06T23:25:53Z</dcterms:created>
  <dcterms:modified xsi:type="dcterms:W3CDTF">2025-04-19T01:00:13Z</dcterms:modified>
</cp:coreProperties>
</file>